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Open Sans Light Bold" panose="020B0604020202020204" charset="0"/>
      <p:regular r:id="rId11"/>
    </p:embeddedFont>
    <p:embeddedFont>
      <p:font typeface="Open Sans" panose="020B0604020202020204" charset="0"/>
      <p:regular r:id="rId12"/>
    </p:embeddedFont>
    <p:embeddedFont>
      <p:font typeface="Open Sans Bold" panose="020B0604020202020204" charset="0"/>
      <p:regular r:id="rId13"/>
    </p:embeddedFont>
    <p:embeddedFont>
      <p:font typeface="Montserrat Extra-Bold" panose="020B0604020202020204" charset="0"/>
      <p:regular r:id="rId14"/>
    </p:embeddedFont>
    <p:embeddedFont>
      <p:font typeface="Canva Sans" panose="020B0604020202020204" charset="0"/>
      <p:regular r:id="rId15"/>
    </p:embeddedFont>
    <p:embeddedFont>
      <p:font typeface="Open Sans Bold Italics" panose="020B0604020202020204" charset="0"/>
      <p:regular r:id="rId16"/>
    </p:embeddedFont>
    <p:embeddedFont>
      <p:font typeface="Montserrat Semi-Bold Italics" panose="020B0604020202020204" charset="0"/>
      <p:regular r:id="rId17"/>
    </p:embeddedFont>
    <p:embeddedFont>
      <p:font typeface="Calibri" panose="020F0502020204030204" pitchFamily="34" charset="0"/>
      <p:regular r:id="rId18"/>
      <p:bold r:id="rId19"/>
      <p:italic r:id="rId20"/>
      <p:boldItalic r:id="rId21"/>
    </p:embeddedFont>
    <p:embeddedFont>
      <p:font typeface="Canva Sans Bol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610"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s>
</file>

<file path=ppt/media/image1.jpeg>
</file>

<file path=ppt/media/image2.png>
</file>

<file path=ppt/media/image3.jpeg>
</file>

<file path=ppt/media/image3.sv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4268" b="11304"/>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a:off x="1028700" y="768540"/>
            <a:ext cx="317973" cy="260160"/>
          </a:xfrm>
          <a:prstGeom prst="rect">
            <a:avLst/>
          </a:prstGeom>
        </p:spPr>
      </p:pic>
      <p:sp>
        <p:nvSpPr>
          <p:cNvPr id="4" name="TextBox 4"/>
          <p:cNvSpPr txBox="1"/>
          <p:nvPr/>
        </p:nvSpPr>
        <p:spPr>
          <a:xfrm>
            <a:off x="2733523" y="587565"/>
            <a:ext cx="12820953" cy="5079178"/>
          </a:xfrm>
          <a:prstGeom prst="rect">
            <a:avLst/>
          </a:prstGeom>
        </p:spPr>
        <p:txBody>
          <a:bodyPr lIns="0" tIns="0" rIns="0" bIns="0" rtlCol="0" anchor="t">
            <a:spAutoFit/>
          </a:bodyPr>
          <a:lstStyle/>
          <a:p>
            <a:pPr algn="ctr">
              <a:lnSpc>
                <a:spcPts val="13520"/>
              </a:lnSpc>
              <a:spcBef>
                <a:spcPct val="0"/>
              </a:spcBef>
            </a:pPr>
            <a:r>
              <a:rPr lang="en-US" sz="9657" dirty="0">
                <a:solidFill>
                  <a:srgbClr val="5A3F2B"/>
                </a:solidFill>
                <a:latin typeface="Montserrat Extra-Bold"/>
              </a:rPr>
              <a:t>LEARNING MANAGEMENT SYSTEM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A3F2B"/>
        </a:solidFill>
        <a:effectLst/>
      </p:bgPr>
    </p:bg>
    <p:spTree>
      <p:nvGrpSpPr>
        <p:cNvPr id="1" name=""/>
        <p:cNvGrpSpPr/>
        <p:nvPr/>
      </p:nvGrpSpPr>
      <p:grpSpPr>
        <a:xfrm>
          <a:off x="0" y="0"/>
          <a:ext cx="0" cy="0"/>
          <a:chOff x="0" y="0"/>
          <a:chExt cx="0" cy="0"/>
        </a:xfrm>
      </p:grpSpPr>
      <p:grpSp>
        <p:nvGrpSpPr>
          <p:cNvPr id="2" name="Group 2"/>
          <p:cNvGrpSpPr/>
          <p:nvPr/>
        </p:nvGrpSpPr>
        <p:grpSpPr>
          <a:xfrm>
            <a:off x="0" y="7695290"/>
            <a:ext cx="334857" cy="1563010"/>
            <a:chOff x="0" y="0"/>
            <a:chExt cx="505184" cy="2358041"/>
          </a:xfrm>
        </p:grpSpPr>
        <p:sp>
          <p:nvSpPr>
            <p:cNvPr id="3" name="Freeform 3"/>
            <p:cNvSpPr/>
            <p:nvPr/>
          </p:nvSpPr>
          <p:spPr>
            <a:xfrm>
              <a:off x="0" y="0"/>
              <a:ext cx="505184" cy="2358041"/>
            </a:xfrm>
            <a:custGeom>
              <a:avLst/>
              <a:gdLst/>
              <a:ahLst/>
              <a:cxnLst/>
              <a:rect l="l" t="t" r="r" b="b"/>
              <a:pathLst>
                <a:path w="505184" h="2358041">
                  <a:moveTo>
                    <a:pt x="0" y="0"/>
                  </a:moveTo>
                  <a:lnTo>
                    <a:pt x="505184" y="0"/>
                  </a:lnTo>
                  <a:lnTo>
                    <a:pt x="505184" y="2358041"/>
                  </a:lnTo>
                  <a:lnTo>
                    <a:pt x="0" y="2358041"/>
                  </a:lnTo>
                  <a:close/>
                </a:path>
              </a:pathLst>
            </a:custGeom>
            <a:solidFill>
              <a:srgbClr val="BE9A6D"/>
            </a:solidFill>
          </p:spPr>
        </p:sp>
      </p:grpSp>
      <p:grpSp>
        <p:nvGrpSpPr>
          <p:cNvPr id="4" name="Group 4"/>
          <p:cNvGrpSpPr/>
          <p:nvPr/>
        </p:nvGrpSpPr>
        <p:grpSpPr>
          <a:xfrm>
            <a:off x="1028700" y="2274052"/>
            <a:ext cx="3086103" cy="3580442"/>
            <a:chOff x="0" y="-114300"/>
            <a:chExt cx="812800" cy="927100"/>
          </a:xfrm>
        </p:grpSpPr>
        <p:sp>
          <p:nvSpPr>
            <p:cNvPr id="5" name="Freeform 5"/>
            <p:cNvSpPr/>
            <p:nvPr/>
          </p:nvSpPr>
          <p:spPr>
            <a:xfrm>
              <a:off x="0" y="38118"/>
              <a:ext cx="442850" cy="383355"/>
            </a:xfrm>
            <a:custGeom>
              <a:avLst/>
              <a:gdLst/>
              <a:ahLst/>
              <a:cxnLst/>
              <a:rect l="l" t="t" r="r" b="b"/>
              <a:pathLst>
                <a:path w="442850" h="421473">
                  <a:moveTo>
                    <a:pt x="210737" y="0"/>
                  </a:moveTo>
                  <a:lnTo>
                    <a:pt x="232114" y="0"/>
                  </a:lnTo>
                  <a:cubicBezTo>
                    <a:pt x="288005" y="0"/>
                    <a:pt x="341606" y="22203"/>
                    <a:pt x="381127" y="61723"/>
                  </a:cubicBezTo>
                  <a:cubicBezTo>
                    <a:pt x="420648" y="101244"/>
                    <a:pt x="442850" y="154846"/>
                    <a:pt x="442850" y="210737"/>
                  </a:cubicBezTo>
                  <a:lnTo>
                    <a:pt x="442850" y="210737"/>
                  </a:lnTo>
                  <a:cubicBezTo>
                    <a:pt x="442850" y="327123"/>
                    <a:pt x="348500" y="421473"/>
                    <a:pt x="232114" y="421473"/>
                  </a:cubicBezTo>
                  <a:lnTo>
                    <a:pt x="210737" y="421473"/>
                  </a:lnTo>
                  <a:cubicBezTo>
                    <a:pt x="154846" y="421473"/>
                    <a:pt x="101244" y="399271"/>
                    <a:pt x="61723" y="359750"/>
                  </a:cubicBezTo>
                  <a:cubicBezTo>
                    <a:pt x="22203" y="320229"/>
                    <a:pt x="0" y="266628"/>
                    <a:pt x="0" y="210737"/>
                  </a:cubicBezTo>
                  <a:lnTo>
                    <a:pt x="0" y="210737"/>
                  </a:lnTo>
                  <a:cubicBezTo>
                    <a:pt x="0" y="154846"/>
                    <a:pt x="22203" y="101244"/>
                    <a:pt x="61723" y="61723"/>
                  </a:cubicBezTo>
                  <a:cubicBezTo>
                    <a:pt x="101244" y="22203"/>
                    <a:pt x="154846" y="0"/>
                    <a:pt x="210737" y="0"/>
                  </a:cubicBezTo>
                  <a:close/>
                </a:path>
              </a:pathLst>
            </a:custGeom>
            <a:solidFill>
              <a:srgbClr val="BE9A6D"/>
            </a:solidFill>
          </p:spPr>
          <p:txBody>
            <a:bodyPr/>
            <a:lstStyle/>
            <a:p>
              <a:r>
                <a:rPr lang="en-US" sz="7200" dirty="0" smtClean="0">
                  <a:solidFill>
                    <a:srgbClr val="FFFFFF"/>
                  </a:solidFill>
                  <a:latin typeface="Open Sans Light Bold"/>
                </a:rPr>
                <a:t>  L</a:t>
              </a:r>
              <a:endParaRPr lang="en-US" sz="7200" dirty="0">
                <a:solidFill>
                  <a:srgbClr val="FFFFFF"/>
                </a:solidFill>
                <a:latin typeface="Open Sans Light Bold"/>
              </a:endParaRPr>
            </a:p>
            <a:p>
              <a:endParaRPr lang="en-IN" sz="7200" dirty="0"/>
            </a:p>
          </p:txBody>
        </p:sp>
        <p:sp>
          <p:nvSpPr>
            <p:cNvPr id="6" name="TextBox 6"/>
            <p:cNvSpPr txBox="1"/>
            <p:nvPr/>
          </p:nvSpPr>
          <p:spPr>
            <a:xfrm>
              <a:off x="0" y="-114300"/>
              <a:ext cx="812800" cy="927100"/>
            </a:xfrm>
            <a:prstGeom prst="rect">
              <a:avLst/>
            </a:prstGeom>
          </p:spPr>
          <p:txBody>
            <a:bodyPr lIns="50800" tIns="50800" rIns="50800" bIns="50800" rtlCol="0" anchor="ctr"/>
            <a:lstStyle/>
            <a:p>
              <a:pPr algn="ctr">
                <a:lnSpc>
                  <a:spcPts val="8400"/>
                </a:lnSpc>
              </a:pPr>
              <a:endParaRPr lang="en-US" sz="6000" dirty="0">
                <a:solidFill>
                  <a:srgbClr val="FFFFFF"/>
                </a:solidFill>
                <a:latin typeface="Open Sans Light Bold"/>
              </a:endParaRPr>
            </a:p>
          </p:txBody>
        </p:sp>
      </p:grpSp>
      <p:grpSp>
        <p:nvGrpSpPr>
          <p:cNvPr id="7" name="Group 7"/>
          <p:cNvGrpSpPr/>
          <p:nvPr/>
        </p:nvGrpSpPr>
        <p:grpSpPr>
          <a:xfrm>
            <a:off x="975098" y="7526581"/>
            <a:ext cx="1681448" cy="1597422"/>
            <a:chOff x="0" y="0"/>
            <a:chExt cx="442850" cy="420720"/>
          </a:xfrm>
        </p:grpSpPr>
        <p:sp>
          <p:nvSpPr>
            <p:cNvPr id="8" name="Freeform 8"/>
            <p:cNvSpPr/>
            <p:nvPr/>
          </p:nvSpPr>
          <p:spPr>
            <a:xfrm>
              <a:off x="0" y="0"/>
              <a:ext cx="442850" cy="420720"/>
            </a:xfrm>
            <a:custGeom>
              <a:avLst/>
              <a:gdLst/>
              <a:ahLst/>
              <a:cxnLst/>
              <a:rect l="l" t="t" r="r" b="b"/>
              <a:pathLst>
                <a:path w="442850" h="420720">
                  <a:moveTo>
                    <a:pt x="210360" y="0"/>
                  </a:moveTo>
                  <a:lnTo>
                    <a:pt x="232490" y="0"/>
                  </a:lnTo>
                  <a:cubicBezTo>
                    <a:pt x="348669" y="0"/>
                    <a:pt x="442850" y="94181"/>
                    <a:pt x="442850" y="210360"/>
                  </a:cubicBezTo>
                  <a:lnTo>
                    <a:pt x="442850" y="210360"/>
                  </a:lnTo>
                  <a:cubicBezTo>
                    <a:pt x="442850" y="326539"/>
                    <a:pt x="348669" y="420720"/>
                    <a:pt x="232490" y="420720"/>
                  </a:cubicBezTo>
                  <a:lnTo>
                    <a:pt x="210360" y="420720"/>
                  </a:lnTo>
                  <a:cubicBezTo>
                    <a:pt x="94181" y="420720"/>
                    <a:pt x="0" y="326539"/>
                    <a:pt x="0" y="210360"/>
                  </a:cubicBezTo>
                  <a:lnTo>
                    <a:pt x="0" y="210360"/>
                  </a:lnTo>
                  <a:cubicBezTo>
                    <a:pt x="0" y="94181"/>
                    <a:pt x="94181" y="0"/>
                    <a:pt x="210360" y="0"/>
                  </a:cubicBezTo>
                  <a:close/>
                </a:path>
              </a:pathLst>
            </a:custGeom>
            <a:solidFill>
              <a:srgbClr val="BE9A6D"/>
            </a:solidFill>
          </p:spPr>
          <p:txBody>
            <a:bodyPr/>
            <a:lstStyle/>
            <a:p>
              <a:r>
                <a:rPr lang="en-US" sz="7200" dirty="0" smtClean="0">
                  <a:solidFill>
                    <a:srgbClr val="FFFFFF"/>
                  </a:solidFill>
                  <a:latin typeface="Open Sans Light Bold"/>
                </a:rPr>
                <a:t>  S</a:t>
              </a:r>
            </a:p>
            <a:p>
              <a:endParaRPr lang="en-IN" dirty="0"/>
            </a:p>
          </p:txBody>
        </p:sp>
        <p:sp>
          <p:nvSpPr>
            <p:cNvPr id="9" name="TextBox 9"/>
            <p:cNvSpPr txBox="1"/>
            <p:nvPr/>
          </p:nvSpPr>
          <p:spPr>
            <a:xfrm>
              <a:off x="0" y="-114300"/>
              <a:ext cx="812800" cy="927100"/>
            </a:xfrm>
            <a:prstGeom prst="rect">
              <a:avLst/>
            </a:prstGeom>
          </p:spPr>
          <p:txBody>
            <a:bodyPr lIns="50800" tIns="50800" rIns="50800" bIns="50800" rtlCol="0" anchor="ctr"/>
            <a:lstStyle/>
            <a:p>
              <a:pPr algn="ctr">
                <a:lnSpc>
                  <a:spcPts val="8400"/>
                </a:lnSpc>
              </a:pPr>
              <a:endParaRPr lang="en-US" sz="6000" dirty="0">
                <a:solidFill>
                  <a:srgbClr val="FFFFFF"/>
                </a:solidFill>
                <a:latin typeface="Open Sans Light Bold"/>
              </a:endParaRPr>
            </a:p>
          </p:txBody>
        </p:sp>
      </p:grpSp>
      <p:grpSp>
        <p:nvGrpSpPr>
          <p:cNvPr id="10" name="Group 10"/>
          <p:cNvGrpSpPr/>
          <p:nvPr/>
        </p:nvGrpSpPr>
        <p:grpSpPr>
          <a:xfrm>
            <a:off x="1028700" y="4709517"/>
            <a:ext cx="3086103" cy="3520086"/>
            <a:chOff x="0" y="-114300"/>
            <a:chExt cx="812800" cy="927100"/>
          </a:xfrm>
        </p:grpSpPr>
        <p:sp>
          <p:nvSpPr>
            <p:cNvPr id="11" name="Freeform 11"/>
            <p:cNvSpPr/>
            <p:nvPr/>
          </p:nvSpPr>
          <p:spPr>
            <a:xfrm>
              <a:off x="0" y="1"/>
              <a:ext cx="442850" cy="417157"/>
            </a:xfrm>
            <a:custGeom>
              <a:avLst/>
              <a:gdLst/>
              <a:ahLst/>
              <a:cxnLst/>
              <a:rect l="l" t="t" r="r" b="b"/>
              <a:pathLst>
                <a:path w="442850" h="417158">
                  <a:moveTo>
                    <a:pt x="208579" y="0"/>
                  </a:moveTo>
                  <a:lnTo>
                    <a:pt x="234271" y="0"/>
                  </a:lnTo>
                  <a:cubicBezTo>
                    <a:pt x="289590" y="0"/>
                    <a:pt x="342643" y="21975"/>
                    <a:pt x="381759" y="61091"/>
                  </a:cubicBezTo>
                  <a:cubicBezTo>
                    <a:pt x="420875" y="100208"/>
                    <a:pt x="442850" y="153261"/>
                    <a:pt x="442850" y="208579"/>
                  </a:cubicBezTo>
                  <a:lnTo>
                    <a:pt x="442850" y="208579"/>
                  </a:lnTo>
                  <a:cubicBezTo>
                    <a:pt x="442850" y="323774"/>
                    <a:pt x="349466" y="417158"/>
                    <a:pt x="234271" y="417158"/>
                  </a:cubicBezTo>
                  <a:lnTo>
                    <a:pt x="208579" y="417158"/>
                  </a:lnTo>
                  <a:cubicBezTo>
                    <a:pt x="153261" y="417158"/>
                    <a:pt x="100208" y="395183"/>
                    <a:pt x="61091" y="356067"/>
                  </a:cubicBezTo>
                  <a:cubicBezTo>
                    <a:pt x="21975" y="316951"/>
                    <a:pt x="0" y="263898"/>
                    <a:pt x="0" y="208579"/>
                  </a:cubicBezTo>
                  <a:lnTo>
                    <a:pt x="0" y="208579"/>
                  </a:lnTo>
                  <a:cubicBezTo>
                    <a:pt x="0" y="153261"/>
                    <a:pt x="21975" y="100208"/>
                    <a:pt x="61091" y="61091"/>
                  </a:cubicBezTo>
                  <a:cubicBezTo>
                    <a:pt x="100208" y="21975"/>
                    <a:pt x="153261" y="0"/>
                    <a:pt x="208579" y="0"/>
                  </a:cubicBezTo>
                  <a:close/>
                </a:path>
              </a:pathLst>
            </a:custGeom>
            <a:solidFill>
              <a:srgbClr val="BE9A6D"/>
            </a:solidFill>
          </p:spPr>
          <p:txBody>
            <a:bodyPr/>
            <a:lstStyle/>
            <a:p>
              <a:pPr algn="ctr"/>
              <a:r>
                <a:rPr lang="en-US" sz="7200" dirty="0">
                  <a:solidFill>
                    <a:srgbClr val="FFFFFF"/>
                  </a:solidFill>
                  <a:latin typeface="Open Sans Light Bold"/>
                </a:rPr>
                <a:t>M</a:t>
              </a:r>
              <a:r>
                <a:rPr lang="en-US" sz="7200" dirty="0" smtClean="0">
                  <a:solidFill>
                    <a:srgbClr val="FFFFFF"/>
                  </a:solidFill>
                  <a:latin typeface="Open Sans Light Bold"/>
                </a:rPr>
                <a:t> </a:t>
              </a:r>
              <a:endParaRPr lang="en-US" sz="7200" dirty="0">
                <a:solidFill>
                  <a:srgbClr val="FFFFFF"/>
                </a:solidFill>
                <a:latin typeface="Open Sans Light Bold"/>
              </a:endParaRPr>
            </a:p>
            <a:p>
              <a:endParaRPr lang="en-IN" sz="7200" dirty="0"/>
            </a:p>
          </p:txBody>
        </p:sp>
        <p:sp>
          <p:nvSpPr>
            <p:cNvPr id="12" name="TextBox 12"/>
            <p:cNvSpPr txBox="1"/>
            <p:nvPr/>
          </p:nvSpPr>
          <p:spPr>
            <a:xfrm>
              <a:off x="0" y="-114300"/>
              <a:ext cx="812800" cy="927100"/>
            </a:xfrm>
            <a:prstGeom prst="rect">
              <a:avLst/>
            </a:prstGeom>
          </p:spPr>
          <p:txBody>
            <a:bodyPr lIns="50800" tIns="50800" rIns="50800" bIns="50800" rtlCol="0" anchor="ctr"/>
            <a:lstStyle/>
            <a:p>
              <a:pPr algn="ctr">
                <a:lnSpc>
                  <a:spcPts val="8400"/>
                </a:lnSpc>
              </a:pPr>
              <a:endParaRPr lang="en-US" sz="7200" dirty="0">
                <a:solidFill>
                  <a:srgbClr val="FFFFFF"/>
                </a:solidFill>
                <a:latin typeface="Open Sans Light Bold"/>
              </a:endParaRPr>
            </a:p>
          </p:txBody>
        </p:sp>
      </p:grpSp>
      <p:sp>
        <p:nvSpPr>
          <p:cNvPr id="13" name="TextBox 13"/>
          <p:cNvSpPr txBox="1"/>
          <p:nvPr/>
        </p:nvSpPr>
        <p:spPr>
          <a:xfrm>
            <a:off x="167429" y="324579"/>
            <a:ext cx="17921729" cy="2154555"/>
          </a:xfrm>
          <a:prstGeom prst="rect">
            <a:avLst/>
          </a:prstGeom>
        </p:spPr>
        <p:txBody>
          <a:bodyPr lIns="0" tIns="0" rIns="0" bIns="0" rtlCol="0" anchor="t">
            <a:spAutoFit/>
          </a:bodyPr>
          <a:lstStyle/>
          <a:p>
            <a:pPr>
              <a:lnSpc>
                <a:spcPts val="8580"/>
              </a:lnSpc>
            </a:pPr>
            <a:r>
              <a:rPr lang="en-US" sz="6600">
                <a:solidFill>
                  <a:srgbClr val="FFFFFF"/>
                </a:solidFill>
                <a:latin typeface="Montserrat Semi-Bold Italics"/>
              </a:rPr>
              <a:t>LMS STANDS SORT FOR LEARNING MANAGEMENT SYSTEM</a:t>
            </a:r>
          </a:p>
        </p:txBody>
      </p:sp>
      <p:sp>
        <p:nvSpPr>
          <p:cNvPr id="14" name="TextBox 14"/>
          <p:cNvSpPr txBox="1"/>
          <p:nvPr/>
        </p:nvSpPr>
        <p:spPr>
          <a:xfrm>
            <a:off x="3003467" y="3093866"/>
            <a:ext cx="3572328" cy="854077"/>
          </a:xfrm>
          <a:prstGeom prst="rect">
            <a:avLst/>
          </a:prstGeom>
        </p:spPr>
        <p:txBody>
          <a:bodyPr lIns="0" tIns="0" rIns="0" bIns="0" rtlCol="0" anchor="t">
            <a:spAutoFit/>
          </a:bodyPr>
          <a:lstStyle/>
          <a:p>
            <a:pPr>
              <a:lnSpc>
                <a:spcPts val="6999"/>
              </a:lnSpc>
              <a:spcBef>
                <a:spcPct val="0"/>
              </a:spcBef>
            </a:pPr>
            <a:r>
              <a:rPr lang="en-US" sz="4999">
                <a:solidFill>
                  <a:srgbClr val="DBD0CA"/>
                </a:solidFill>
                <a:latin typeface="Open Sans Bold"/>
              </a:rPr>
              <a:t>earning    - </a:t>
            </a:r>
          </a:p>
        </p:txBody>
      </p:sp>
      <p:sp>
        <p:nvSpPr>
          <p:cNvPr id="15" name="TextBox 15"/>
          <p:cNvSpPr txBox="1"/>
          <p:nvPr/>
        </p:nvSpPr>
        <p:spPr>
          <a:xfrm>
            <a:off x="3003467" y="5451262"/>
            <a:ext cx="4659728" cy="863600"/>
          </a:xfrm>
          <a:prstGeom prst="rect">
            <a:avLst/>
          </a:prstGeom>
        </p:spPr>
        <p:txBody>
          <a:bodyPr lIns="0" tIns="0" rIns="0" bIns="0" rtlCol="0" anchor="t">
            <a:spAutoFit/>
          </a:bodyPr>
          <a:lstStyle/>
          <a:p>
            <a:pPr>
              <a:lnSpc>
                <a:spcPts val="7000"/>
              </a:lnSpc>
              <a:spcBef>
                <a:spcPct val="0"/>
              </a:spcBef>
            </a:pPr>
            <a:r>
              <a:rPr lang="en-US" sz="5000">
                <a:solidFill>
                  <a:srgbClr val="DBD0CA"/>
                </a:solidFill>
                <a:latin typeface="Open Sans Bold"/>
              </a:rPr>
              <a:t>anagement    - </a:t>
            </a:r>
          </a:p>
        </p:txBody>
      </p:sp>
      <p:sp>
        <p:nvSpPr>
          <p:cNvPr id="16" name="TextBox 16"/>
          <p:cNvSpPr txBox="1"/>
          <p:nvPr/>
        </p:nvSpPr>
        <p:spPr>
          <a:xfrm>
            <a:off x="3003467" y="7893492"/>
            <a:ext cx="2905125" cy="863600"/>
          </a:xfrm>
          <a:prstGeom prst="rect">
            <a:avLst/>
          </a:prstGeom>
        </p:spPr>
        <p:txBody>
          <a:bodyPr lIns="0" tIns="0" rIns="0" bIns="0" rtlCol="0" anchor="t">
            <a:spAutoFit/>
          </a:bodyPr>
          <a:lstStyle/>
          <a:p>
            <a:pPr algn="ctr">
              <a:lnSpc>
                <a:spcPts val="7000"/>
              </a:lnSpc>
            </a:pPr>
            <a:r>
              <a:rPr lang="en-US" sz="5000">
                <a:solidFill>
                  <a:srgbClr val="DBD0CA"/>
                </a:solidFill>
                <a:latin typeface="Canva Sans Bold"/>
              </a:rPr>
              <a:t>ystem    - </a:t>
            </a:r>
          </a:p>
        </p:txBody>
      </p:sp>
      <p:sp>
        <p:nvSpPr>
          <p:cNvPr id="17" name="TextBox 17"/>
          <p:cNvSpPr txBox="1"/>
          <p:nvPr/>
        </p:nvSpPr>
        <p:spPr>
          <a:xfrm>
            <a:off x="6575795" y="3069304"/>
            <a:ext cx="11712205" cy="1662029"/>
          </a:xfrm>
          <a:prstGeom prst="rect">
            <a:avLst/>
          </a:prstGeom>
        </p:spPr>
        <p:txBody>
          <a:bodyPr lIns="0" tIns="0" rIns="0" bIns="0" rtlCol="0" anchor="t">
            <a:spAutoFit/>
          </a:bodyPr>
          <a:lstStyle/>
          <a:p>
            <a:pPr algn="ctr">
              <a:lnSpc>
                <a:spcPts val="6647"/>
              </a:lnSpc>
            </a:pPr>
            <a:r>
              <a:rPr lang="en-US" sz="4748">
                <a:solidFill>
                  <a:srgbClr val="FFFFFF"/>
                </a:solidFill>
                <a:latin typeface="Canva Sans"/>
              </a:rPr>
              <a:t>Because you use it to deliver education courses</a:t>
            </a:r>
          </a:p>
        </p:txBody>
      </p:sp>
      <p:sp>
        <p:nvSpPr>
          <p:cNvPr id="18" name="TextBox 18"/>
          <p:cNvSpPr txBox="1"/>
          <p:nvPr/>
        </p:nvSpPr>
        <p:spPr>
          <a:xfrm>
            <a:off x="7663195" y="5501993"/>
            <a:ext cx="10624805" cy="1651000"/>
          </a:xfrm>
          <a:prstGeom prst="rect">
            <a:avLst/>
          </a:prstGeom>
        </p:spPr>
        <p:txBody>
          <a:bodyPr lIns="0" tIns="0" rIns="0" bIns="0" rtlCol="0" anchor="t">
            <a:spAutoFit/>
          </a:bodyPr>
          <a:lstStyle/>
          <a:p>
            <a:pPr algn="ctr">
              <a:lnSpc>
                <a:spcPts val="6649"/>
              </a:lnSpc>
            </a:pPr>
            <a:r>
              <a:rPr lang="en-US" sz="4749">
                <a:solidFill>
                  <a:srgbClr val="FFFFFF"/>
                </a:solidFill>
                <a:latin typeface="Canva Sans"/>
              </a:rPr>
              <a:t>Because it helps you organize these courses</a:t>
            </a:r>
          </a:p>
        </p:txBody>
      </p:sp>
      <p:sp>
        <p:nvSpPr>
          <p:cNvPr id="19" name="TextBox 19"/>
          <p:cNvSpPr txBox="1"/>
          <p:nvPr/>
        </p:nvSpPr>
        <p:spPr>
          <a:xfrm>
            <a:off x="6203867" y="7923654"/>
            <a:ext cx="11445835" cy="812800"/>
          </a:xfrm>
          <a:prstGeom prst="rect">
            <a:avLst/>
          </a:prstGeom>
        </p:spPr>
        <p:txBody>
          <a:bodyPr lIns="0" tIns="0" rIns="0" bIns="0" rtlCol="0" anchor="t">
            <a:spAutoFit/>
          </a:bodyPr>
          <a:lstStyle/>
          <a:p>
            <a:pPr algn="ctr">
              <a:lnSpc>
                <a:spcPts val="6649"/>
              </a:lnSpc>
            </a:pPr>
            <a:r>
              <a:rPr lang="en-US" sz="4749">
                <a:solidFill>
                  <a:srgbClr val="FFFFFF"/>
                </a:solidFill>
                <a:latin typeface="Canva Sans"/>
              </a:rPr>
              <a:t>Because an LMS is a computer program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grpSp>
        <p:nvGrpSpPr>
          <p:cNvPr id="2" name="Group 2"/>
          <p:cNvGrpSpPr/>
          <p:nvPr/>
        </p:nvGrpSpPr>
        <p:grpSpPr>
          <a:xfrm>
            <a:off x="13446816" y="0"/>
            <a:ext cx="4841184" cy="10287000"/>
            <a:chOff x="0" y="0"/>
            <a:chExt cx="1766077" cy="3752725"/>
          </a:xfrm>
        </p:grpSpPr>
        <p:sp>
          <p:nvSpPr>
            <p:cNvPr id="3" name="Freeform 3"/>
            <p:cNvSpPr/>
            <p:nvPr/>
          </p:nvSpPr>
          <p:spPr>
            <a:xfrm>
              <a:off x="0" y="0"/>
              <a:ext cx="1766077" cy="3752726"/>
            </a:xfrm>
            <a:custGeom>
              <a:avLst/>
              <a:gdLst/>
              <a:ahLst/>
              <a:cxnLst/>
              <a:rect l="l" t="t" r="r" b="b"/>
              <a:pathLst>
                <a:path w="1766077" h="3752726">
                  <a:moveTo>
                    <a:pt x="0" y="0"/>
                  </a:moveTo>
                  <a:lnTo>
                    <a:pt x="1766077" y="0"/>
                  </a:lnTo>
                  <a:lnTo>
                    <a:pt x="1766077" y="3752726"/>
                  </a:lnTo>
                  <a:lnTo>
                    <a:pt x="0" y="3752726"/>
                  </a:lnTo>
                  <a:close/>
                </a:path>
              </a:pathLst>
            </a:custGeom>
            <a:solidFill>
              <a:srgbClr val="5A3F2B"/>
            </a:solidFill>
          </p:spPr>
        </p:sp>
      </p:grpSp>
      <p:grpSp>
        <p:nvGrpSpPr>
          <p:cNvPr id="4" name="Group 4"/>
          <p:cNvGrpSpPr/>
          <p:nvPr/>
        </p:nvGrpSpPr>
        <p:grpSpPr>
          <a:xfrm>
            <a:off x="10209822" y="1922533"/>
            <a:ext cx="6775073" cy="6667747"/>
            <a:chOff x="0" y="0"/>
            <a:chExt cx="9033431" cy="8890330"/>
          </a:xfrm>
        </p:grpSpPr>
        <p:pic>
          <p:nvPicPr>
            <p:cNvPr id="5" name="Picture 5"/>
            <p:cNvPicPr>
              <a:picLocks noChangeAspect="1"/>
            </p:cNvPicPr>
            <p:nvPr/>
          </p:nvPicPr>
          <p:blipFill>
            <a:blip r:embed="rId2"/>
            <a:srcRect l="16130" r="16130"/>
            <a:stretch>
              <a:fillRect/>
            </a:stretch>
          </p:blipFill>
          <p:spPr>
            <a:xfrm>
              <a:off x="0" y="0"/>
              <a:ext cx="9033431" cy="8890330"/>
            </a:xfrm>
            <a:prstGeom prst="rect">
              <a:avLst/>
            </a:prstGeom>
          </p:spPr>
        </p:pic>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a:stretch>
            <a:fillRect/>
          </a:stretch>
        </p:blipFill>
        <p:spPr>
          <a:xfrm>
            <a:off x="1362579" y="792379"/>
            <a:ext cx="317973" cy="260160"/>
          </a:xfrm>
          <a:prstGeom prst="rect">
            <a:avLst/>
          </a:prstGeom>
        </p:spPr>
      </p:pic>
      <p:grpSp>
        <p:nvGrpSpPr>
          <p:cNvPr id="7" name="Group 7"/>
          <p:cNvGrpSpPr/>
          <p:nvPr/>
        </p:nvGrpSpPr>
        <p:grpSpPr>
          <a:xfrm>
            <a:off x="0" y="7695290"/>
            <a:ext cx="334857" cy="1563010"/>
            <a:chOff x="0" y="0"/>
            <a:chExt cx="505184" cy="2358041"/>
          </a:xfrm>
        </p:grpSpPr>
        <p:sp>
          <p:nvSpPr>
            <p:cNvPr id="8" name="Freeform 8"/>
            <p:cNvSpPr/>
            <p:nvPr/>
          </p:nvSpPr>
          <p:spPr>
            <a:xfrm>
              <a:off x="0" y="0"/>
              <a:ext cx="505184" cy="2358041"/>
            </a:xfrm>
            <a:custGeom>
              <a:avLst/>
              <a:gdLst/>
              <a:ahLst/>
              <a:cxnLst/>
              <a:rect l="l" t="t" r="r" b="b"/>
              <a:pathLst>
                <a:path w="505184" h="2358041">
                  <a:moveTo>
                    <a:pt x="0" y="0"/>
                  </a:moveTo>
                  <a:lnTo>
                    <a:pt x="505184" y="0"/>
                  </a:lnTo>
                  <a:lnTo>
                    <a:pt x="505184" y="2358041"/>
                  </a:lnTo>
                  <a:lnTo>
                    <a:pt x="0" y="2358041"/>
                  </a:lnTo>
                  <a:close/>
                </a:path>
              </a:pathLst>
            </a:custGeom>
            <a:solidFill>
              <a:srgbClr val="BE9A6D"/>
            </a:solidFill>
          </p:spPr>
        </p:sp>
      </p:grpSp>
      <p:sp>
        <p:nvSpPr>
          <p:cNvPr id="10" name="TextBox 10"/>
          <p:cNvSpPr txBox="1"/>
          <p:nvPr/>
        </p:nvSpPr>
        <p:spPr>
          <a:xfrm>
            <a:off x="1521566" y="1448394"/>
            <a:ext cx="8208400" cy="1245236"/>
          </a:xfrm>
          <a:prstGeom prst="rect">
            <a:avLst/>
          </a:prstGeom>
        </p:spPr>
        <p:txBody>
          <a:bodyPr lIns="0" tIns="0" rIns="0" bIns="0" rtlCol="0" anchor="t">
            <a:spAutoFit/>
          </a:bodyPr>
          <a:lstStyle/>
          <a:p>
            <a:pPr>
              <a:lnSpc>
                <a:spcPts val="10009"/>
              </a:lnSpc>
            </a:pPr>
            <a:r>
              <a:rPr lang="en-US" sz="7699">
                <a:solidFill>
                  <a:srgbClr val="5A3F2B"/>
                </a:solidFill>
                <a:latin typeface="Montserrat Extra-Bold"/>
              </a:rPr>
              <a:t>DEFINITION</a:t>
            </a:r>
          </a:p>
        </p:txBody>
      </p:sp>
      <p:sp>
        <p:nvSpPr>
          <p:cNvPr id="11" name="TextBox 11"/>
          <p:cNvSpPr txBox="1"/>
          <p:nvPr/>
        </p:nvSpPr>
        <p:spPr>
          <a:xfrm>
            <a:off x="1521566" y="3160355"/>
            <a:ext cx="8431025" cy="5816548"/>
          </a:xfrm>
          <a:prstGeom prst="rect">
            <a:avLst/>
          </a:prstGeom>
        </p:spPr>
        <p:txBody>
          <a:bodyPr lIns="0" tIns="0" rIns="0" bIns="0" rtlCol="0" anchor="t">
            <a:spAutoFit/>
          </a:bodyPr>
          <a:lstStyle/>
          <a:p>
            <a:pPr>
              <a:lnSpc>
                <a:spcPts val="4256"/>
              </a:lnSpc>
            </a:pPr>
            <a:r>
              <a:rPr lang="en-US" sz="3040">
                <a:solidFill>
                  <a:srgbClr val="5A3F2B"/>
                </a:solidFill>
                <a:latin typeface="Open Sans Bold Italics"/>
              </a:rPr>
              <a:t>A learning management system (LMS) is a software application or web-based technology used to plan, implement and assess a specific learning process.</a:t>
            </a:r>
          </a:p>
          <a:p>
            <a:pPr>
              <a:lnSpc>
                <a:spcPts val="4256"/>
              </a:lnSpc>
            </a:pPr>
            <a:endParaRPr lang="en-US" sz="3040">
              <a:solidFill>
                <a:srgbClr val="5A3F2B"/>
              </a:solidFill>
              <a:latin typeface="Open Sans Bold Italics"/>
            </a:endParaRPr>
          </a:p>
          <a:p>
            <a:pPr>
              <a:lnSpc>
                <a:spcPts val="4256"/>
              </a:lnSpc>
            </a:pPr>
            <a:r>
              <a:rPr lang="en-US" sz="3040">
                <a:solidFill>
                  <a:srgbClr val="5A3F2B"/>
                </a:solidFill>
                <a:latin typeface="Open Sans Bold Italics"/>
              </a:rPr>
              <a:t>It is a set of software tools designed to manage user learning interventions including online, virtual classroom, and instructor-led courses.</a:t>
            </a:r>
          </a:p>
          <a:p>
            <a:pPr>
              <a:lnSpc>
                <a:spcPts val="4256"/>
              </a:lnSpc>
            </a:pPr>
            <a:endParaRPr lang="en-US" sz="3040">
              <a:solidFill>
                <a:srgbClr val="5A3F2B"/>
              </a:solidFill>
              <a:latin typeface="Open Sans Bold Italics"/>
            </a:endParaRPr>
          </a:p>
          <a:p>
            <a:pPr>
              <a:lnSpc>
                <a:spcPts val="4256"/>
              </a:lnSpc>
              <a:spcBef>
                <a:spcPct val="0"/>
              </a:spcBef>
            </a:pPr>
            <a:endParaRPr lang="en-US" sz="3040">
              <a:solidFill>
                <a:srgbClr val="5A3F2B"/>
              </a:solidFill>
              <a:latin typeface="Open Sans Bold Itali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grpSp>
        <p:nvGrpSpPr>
          <p:cNvPr id="2" name="Group 2"/>
          <p:cNvGrpSpPr/>
          <p:nvPr/>
        </p:nvGrpSpPr>
        <p:grpSpPr>
          <a:xfrm>
            <a:off x="8231609" y="4714964"/>
            <a:ext cx="10056391" cy="5572036"/>
            <a:chOff x="0" y="0"/>
            <a:chExt cx="3668599" cy="2032694"/>
          </a:xfrm>
        </p:grpSpPr>
        <p:sp>
          <p:nvSpPr>
            <p:cNvPr id="3" name="Freeform 3"/>
            <p:cNvSpPr/>
            <p:nvPr/>
          </p:nvSpPr>
          <p:spPr>
            <a:xfrm>
              <a:off x="0" y="0"/>
              <a:ext cx="3668599" cy="2032694"/>
            </a:xfrm>
            <a:custGeom>
              <a:avLst/>
              <a:gdLst/>
              <a:ahLst/>
              <a:cxnLst/>
              <a:rect l="l" t="t" r="r" b="b"/>
              <a:pathLst>
                <a:path w="3668599" h="2032694">
                  <a:moveTo>
                    <a:pt x="0" y="0"/>
                  </a:moveTo>
                  <a:lnTo>
                    <a:pt x="3668599" y="0"/>
                  </a:lnTo>
                  <a:lnTo>
                    <a:pt x="3668599" y="2032694"/>
                  </a:lnTo>
                  <a:lnTo>
                    <a:pt x="0" y="2032694"/>
                  </a:lnTo>
                  <a:close/>
                </a:path>
              </a:pathLst>
            </a:custGeom>
            <a:solidFill>
              <a:srgbClr val="5A3F2B"/>
            </a:solidFill>
          </p:spPr>
        </p:sp>
      </p:grpSp>
      <p:grpSp>
        <p:nvGrpSpPr>
          <p:cNvPr id="4" name="Group 4"/>
          <p:cNvGrpSpPr/>
          <p:nvPr/>
        </p:nvGrpSpPr>
        <p:grpSpPr>
          <a:xfrm>
            <a:off x="0" y="0"/>
            <a:ext cx="8231609" cy="10189829"/>
            <a:chOff x="0" y="0"/>
            <a:chExt cx="2167996" cy="2683741"/>
          </a:xfrm>
        </p:grpSpPr>
        <p:sp>
          <p:nvSpPr>
            <p:cNvPr id="5" name="Freeform 5"/>
            <p:cNvSpPr/>
            <p:nvPr/>
          </p:nvSpPr>
          <p:spPr>
            <a:xfrm>
              <a:off x="0" y="0"/>
              <a:ext cx="2167996" cy="2683741"/>
            </a:xfrm>
            <a:custGeom>
              <a:avLst/>
              <a:gdLst/>
              <a:ahLst/>
              <a:cxnLst/>
              <a:rect l="l" t="t" r="r" b="b"/>
              <a:pathLst>
                <a:path w="2167996" h="2683741">
                  <a:moveTo>
                    <a:pt x="0" y="0"/>
                  </a:moveTo>
                  <a:lnTo>
                    <a:pt x="2167996" y="0"/>
                  </a:lnTo>
                  <a:lnTo>
                    <a:pt x="2167996" y="2683741"/>
                  </a:lnTo>
                  <a:lnTo>
                    <a:pt x="0" y="2683741"/>
                  </a:lnTo>
                  <a:close/>
                </a:path>
              </a:pathLst>
            </a:custGeom>
            <a:solidFill>
              <a:srgbClr val="BE9A6D"/>
            </a:solidFill>
          </p:spPr>
        </p:sp>
        <p:sp>
          <p:nvSpPr>
            <p:cNvPr id="6" name="TextBox 6"/>
            <p:cNvSpPr txBox="1"/>
            <p:nvPr/>
          </p:nvSpPr>
          <p:spPr>
            <a:xfrm>
              <a:off x="0" y="-28575"/>
              <a:ext cx="812800" cy="841375"/>
            </a:xfrm>
            <a:prstGeom prst="rect">
              <a:avLst/>
            </a:prstGeom>
          </p:spPr>
          <p:txBody>
            <a:bodyPr lIns="50800" tIns="50800" rIns="50800" bIns="50800" rtlCol="0" anchor="ctr"/>
            <a:lstStyle/>
            <a:p>
              <a:pPr algn="ctr">
                <a:lnSpc>
                  <a:spcPts val="2239"/>
                </a:lnSpc>
              </a:pPr>
              <a:endParaRPr/>
            </a:p>
          </p:txBody>
        </p:sp>
      </p:grpSp>
      <p:pic>
        <p:nvPicPr>
          <p:cNvPr id="7" name="Picture 7"/>
          <p:cNvPicPr>
            <a:picLocks noChangeAspect="1"/>
          </p:cNvPicPr>
          <p:nvPr/>
        </p:nvPicPr>
        <p:blipFill>
          <a:blip r:embed="rId2"/>
          <a:srcRect l="21665" r="30322"/>
          <a:stretch>
            <a:fillRect/>
          </a:stretch>
        </p:blipFill>
        <p:spPr>
          <a:xfrm>
            <a:off x="0" y="0"/>
            <a:ext cx="8231609" cy="10287000"/>
          </a:xfrm>
          <a:prstGeom prst="rect">
            <a:avLst/>
          </a:prstGeom>
        </p:spPr>
      </p:pic>
      <p:sp>
        <p:nvSpPr>
          <p:cNvPr id="8" name="TextBox 8"/>
          <p:cNvSpPr txBox="1"/>
          <p:nvPr/>
        </p:nvSpPr>
        <p:spPr>
          <a:xfrm>
            <a:off x="9404257" y="5508034"/>
            <a:ext cx="7711095" cy="4050031"/>
          </a:xfrm>
          <a:prstGeom prst="rect">
            <a:avLst/>
          </a:prstGeom>
        </p:spPr>
        <p:txBody>
          <a:bodyPr lIns="0" tIns="0" rIns="0" bIns="0" rtlCol="0" anchor="t">
            <a:spAutoFit/>
          </a:bodyPr>
          <a:lstStyle/>
          <a:p>
            <a:pPr>
              <a:lnSpc>
                <a:spcPts val="4619"/>
              </a:lnSpc>
              <a:spcBef>
                <a:spcPct val="0"/>
              </a:spcBef>
            </a:pPr>
            <a:r>
              <a:rPr lang="en-US" sz="3299">
                <a:solidFill>
                  <a:srgbClr val="FFFFFF"/>
                </a:solidFill>
                <a:latin typeface="Open Sans"/>
              </a:rPr>
              <a:t>An LMS handles the management and delivery of eLearning courses. An LMS lets you create eLearning content (lessons), organize it into courses, deliver the content, enroll students to said courses and finally monitor and assess their performance.</a:t>
            </a:r>
          </a:p>
        </p:txBody>
      </p:sp>
      <p:sp>
        <p:nvSpPr>
          <p:cNvPr id="9" name="TextBox 9"/>
          <p:cNvSpPr txBox="1"/>
          <p:nvPr/>
        </p:nvSpPr>
        <p:spPr>
          <a:xfrm>
            <a:off x="9144000" y="1154196"/>
            <a:ext cx="8208400" cy="2117725"/>
          </a:xfrm>
          <a:prstGeom prst="rect">
            <a:avLst/>
          </a:prstGeom>
        </p:spPr>
        <p:txBody>
          <a:bodyPr lIns="0" tIns="0" rIns="0" bIns="0" rtlCol="0" anchor="t">
            <a:spAutoFit/>
          </a:bodyPr>
          <a:lstStyle/>
          <a:p>
            <a:pPr>
              <a:lnSpc>
                <a:spcPts val="8450"/>
              </a:lnSpc>
            </a:pPr>
            <a:r>
              <a:rPr lang="en-US" sz="6500">
                <a:solidFill>
                  <a:srgbClr val="5A3F2B"/>
                </a:solidFill>
                <a:latin typeface="Montserrat Extra-Bold"/>
              </a:rPr>
              <a:t>WHAT DOES AN LMS DO EXACTLY?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grpSp>
        <p:nvGrpSpPr>
          <p:cNvPr id="2" name="Group 2"/>
          <p:cNvGrpSpPr/>
          <p:nvPr/>
        </p:nvGrpSpPr>
        <p:grpSpPr>
          <a:xfrm>
            <a:off x="6581826" y="0"/>
            <a:ext cx="6270261" cy="10287000"/>
            <a:chOff x="0" y="0"/>
            <a:chExt cx="8360348" cy="13716000"/>
          </a:xfrm>
        </p:grpSpPr>
        <p:pic>
          <p:nvPicPr>
            <p:cNvPr id="3" name="Picture 3"/>
            <p:cNvPicPr>
              <a:picLocks noChangeAspect="1"/>
            </p:cNvPicPr>
            <p:nvPr/>
          </p:nvPicPr>
          <p:blipFill>
            <a:blip r:embed="rId2"/>
            <a:srcRect l="28419" r="28419"/>
            <a:stretch>
              <a:fillRect/>
            </a:stretch>
          </p:blipFill>
          <p:spPr>
            <a:xfrm>
              <a:off x="0" y="0"/>
              <a:ext cx="8360348" cy="13716000"/>
            </a:xfrm>
            <a:prstGeom prst="rect">
              <a:avLst/>
            </a:prstGeom>
          </p:spPr>
        </p:pic>
      </p:grpSp>
      <p:grpSp>
        <p:nvGrpSpPr>
          <p:cNvPr id="4" name="Group 4"/>
          <p:cNvGrpSpPr/>
          <p:nvPr/>
        </p:nvGrpSpPr>
        <p:grpSpPr>
          <a:xfrm>
            <a:off x="-29707" y="0"/>
            <a:ext cx="6581826" cy="10287000"/>
            <a:chOff x="0" y="0"/>
            <a:chExt cx="2401068" cy="3752725"/>
          </a:xfrm>
        </p:grpSpPr>
        <p:sp>
          <p:nvSpPr>
            <p:cNvPr id="5" name="Freeform 5"/>
            <p:cNvSpPr/>
            <p:nvPr/>
          </p:nvSpPr>
          <p:spPr>
            <a:xfrm>
              <a:off x="0" y="0"/>
              <a:ext cx="2401068" cy="3752726"/>
            </a:xfrm>
            <a:custGeom>
              <a:avLst/>
              <a:gdLst/>
              <a:ahLst/>
              <a:cxnLst/>
              <a:rect l="l" t="t" r="r" b="b"/>
              <a:pathLst>
                <a:path w="2401068" h="3752726">
                  <a:moveTo>
                    <a:pt x="0" y="0"/>
                  </a:moveTo>
                  <a:lnTo>
                    <a:pt x="2401068" y="0"/>
                  </a:lnTo>
                  <a:lnTo>
                    <a:pt x="2401068" y="3752726"/>
                  </a:lnTo>
                  <a:lnTo>
                    <a:pt x="0" y="3752726"/>
                  </a:lnTo>
                  <a:close/>
                </a:path>
              </a:pathLst>
            </a:custGeom>
            <a:solidFill>
              <a:srgbClr val="5A3F2B"/>
            </a:solidFill>
          </p:spPr>
        </p:sp>
      </p:grpSp>
      <p:grpSp>
        <p:nvGrpSpPr>
          <p:cNvPr id="6" name="Group 6"/>
          <p:cNvGrpSpPr/>
          <p:nvPr/>
        </p:nvGrpSpPr>
        <p:grpSpPr>
          <a:xfrm>
            <a:off x="917845" y="917845"/>
            <a:ext cx="221710" cy="22171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BE9A6D"/>
            </a:solidFill>
          </p:spPr>
        </p:sp>
      </p:grpSp>
      <p:grpSp>
        <p:nvGrpSpPr>
          <p:cNvPr id="8" name="Group 8"/>
          <p:cNvGrpSpPr/>
          <p:nvPr/>
        </p:nvGrpSpPr>
        <p:grpSpPr>
          <a:xfrm>
            <a:off x="917845" y="3117083"/>
            <a:ext cx="221710" cy="221710"/>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BE9A6D"/>
            </a:solidFill>
          </p:spPr>
        </p:sp>
      </p:grpSp>
      <p:grpSp>
        <p:nvGrpSpPr>
          <p:cNvPr id="10" name="Group 10"/>
          <p:cNvGrpSpPr/>
          <p:nvPr/>
        </p:nvGrpSpPr>
        <p:grpSpPr>
          <a:xfrm>
            <a:off x="917845" y="4921790"/>
            <a:ext cx="221710" cy="221710"/>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BE9A6D"/>
            </a:solidFill>
          </p:spPr>
        </p:sp>
      </p:grpSp>
      <p:grpSp>
        <p:nvGrpSpPr>
          <p:cNvPr id="12" name="Group 12"/>
          <p:cNvGrpSpPr/>
          <p:nvPr/>
        </p:nvGrpSpPr>
        <p:grpSpPr>
          <a:xfrm>
            <a:off x="910633" y="6650246"/>
            <a:ext cx="228922" cy="228922"/>
            <a:chOff x="0" y="0"/>
            <a:chExt cx="1913890" cy="1913890"/>
          </a:xfrm>
        </p:grpSpPr>
        <p:sp>
          <p:nvSpPr>
            <p:cNvPr id="13" name="Freeform 1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BE9A6D"/>
            </a:solidFill>
          </p:spPr>
        </p:sp>
      </p:grpSp>
      <p:grpSp>
        <p:nvGrpSpPr>
          <p:cNvPr id="14" name="Group 14"/>
          <p:cNvGrpSpPr/>
          <p:nvPr/>
        </p:nvGrpSpPr>
        <p:grpSpPr>
          <a:xfrm>
            <a:off x="910633" y="8460319"/>
            <a:ext cx="228922" cy="228922"/>
            <a:chOff x="0" y="0"/>
            <a:chExt cx="1913890" cy="1913890"/>
          </a:xfrm>
        </p:grpSpPr>
        <p:sp>
          <p:nvSpPr>
            <p:cNvPr id="15" name="Freeform 1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BE9A6D"/>
            </a:solidFill>
          </p:spPr>
        </p:sp>
      </p:grpSp>
      <p:sp>
        <p:nvSpPr>
          <p:cNvPr id="16" name="TextBox 16"/>
          <p:cNvSpPr txBox="1"/>
          <p:nvPr/>
        </p:nvSpPr>
        <p:spPr>
          <a:xfrm>
            <a:off x="13194988" y="2715100"/>
            <a:ext cx="5435912" cy="4164069"/>
          </a:xfrm>
          <a:prstGeom prst="rect">
            <a:avLst/>
          </a:prstGeom>
        </p:spPr>
        <p:txBody>
          <a:bodyPr lIns="0" tIns="0" rIns="0" bIns="0" rtlCol="0" anchor="t">
            <a:spAutoFit/>
          </a:bodyPr>
          <a:lstStyle/>
          <a:p>
            <a:pPr>
              <a:lnSpc>
                <a:spcPts val="6730"/>
              </a:lnSpc>
            </a:pPr>
            <a:r>
              <a:rPr lang="en-US" sz="5177">
                <a:solidFill>
                  <a:srgbClr val="5A3F2B"/>
                </a:solidFill>
                <a:latin typeface="Montserrat Extra-Bold"/>
              </a:rPr>
              <a:t>FEATURES </a:t>
            </a:r>
          </a:p>
          <a:p>
            <a:pPr>
              <a:lnSpc>
                <a:spcPts val="6730"/>
              </a:lnSpc>
            </a:pPr>
            <a:r>
              <a:rPr lang="en-US" sz="5177">
                <a:solidFill>
                  <a:srgbClr val="5A3F2B"/>
                </a:solidFill>
                <a:latin typeface="Montserrat Extra-Bold"/>
              </a:rPr>
              <a:t>OF</a:t>
            </a:r>
          </a:p>
          <a:p>
            <a:pPr>
              <a:lnSpc>
                <a:spcPts val="6582"/>
              </a:lnSpc>
            </a:pPr>
            <a:r>
              <a:rPr lang="en-US" sz="5063">
                <a:solidFill>
                  <a:srgbClr val="5A3F2B"/>
                </a:solidFill>
                <a:latin typeface="Montserrat Extra-Bold"/>
              </a:rPr>
              <a:t>LEARNING MANAGEMENT </a:t>
            </a:r>
          </a:p>
          <a:p>
            <a:pPr>
              <a:lnSpc>
                <a:spcPts val="6582"/>
              </a:lnSpc>
            </a:pPr>
            <a:r>
              <a:rPr lang="en-US" sz="5063">
                <a:solidFill>
                  <a:srgbClr val="5A3F2B"/>
                </a:solidFill>
                <a:latin typeface="Montserrat Extra-Bold"/>
              </a:rPr>
              <a:t>SYSTEM</a:t>
            </a:r>
          </a:p>
        </p:txBody>
      </p:sp>
      <p:sp>
        <p:nvSpPr>
          <p:cNvPr id="17" name="TextBox 17"/>
          <p:cNvSpPr txBox="1"/>
          <p:nvPr/>
        </p:nvSpPr>
        <p:spPr>
          <a:xfrm>
            <a:off x="1593364" y="181200"/>
            <a:ext cx="3678828" cy="1671382"/>
          </a:xfrm>
          <a:prstGeom prst="rect">
            <a:avLst/>
          </a:prstGeom>
        </p:spPr>
        <p:txBody>
          <a:bodyPr lIns="0" tIns="0" rIns="0" bIns="0" rtlCol="0" anchor="t">
            <a:spAutoFit/>
          </a:bodyPr>
          <a:lstStyle/>
          <a:p>
            <a:pPr>
              <a:lnSpc>
                <a:spcPts val="4561"/>
              </a:lnSpc>
              <a:spcBef>
                <a:spcPct val="0"/>
              </a:spcBef>
            </a:pPr>
            <a:r>
              <a:rPr lang="en-US" sz="3258">
                <a:solidFill>
                  <a:srgbClr val="FFFFFF"/>
                </a:solidFill>
                <a:latin typeface="Open Sans"/>
              </a:rPr>
              <a:t>Managing users, courses, roles, and generating reports</a:t>
            </a:r>
          </a:p>
        </p:txBody>
      </p:sp>
      <p:sp>
        <p:nvSpPr>
          <p:cNvPr id="18" name="TextBox 18"/>
          <p:cNvSpPr txBox="1"/>
          <p:nvPr/>
        </p:nvSpPr>
        <p:spPr>
          <a:xfrm>
            <a:off x="1593364" y="2368219"/>
            <a:ext cx="3636141" cy="1698371"/>
          </a:xfrm>
          <a:prstGeom prst="rect">
            <a:avLst/>
          </a:prstGeom>
        </p:spPr>
        <p:txBody>
          <a:bodyPr lIns="0" tIns="0" rIns="0" bIns="0" rtlCol="0" anchor="t">
            <a:spAutoFit/>
          </a:bodyPr>
          <a:lstStyle/>
          <a:p>
            <a:pPr>
              <a:lnSpc>
                <a:spcPts val="4564"/>
              </a:lnSpc>
              <a:spcBef>
                <a:spcPct val="0"/>
              </a:spcBef>
            </a:pPr>
            <a:r>
              <a:rPr lang="en-US" sz="3260">
                <a:solidFill>
                  <a:srgbClr val="FFFFFF"/>
                </a:solidFill>
                <a:latin typeface="Open Sans"/>
              </a:rPr>
              <a:t>Assessments that can handle pre/post testing</a:t>
            </a:r>
          </a:p>
        </p:txBody>
      </p:sp>
      <p:sp>
        <p:nvSpPr>
          <p:cNvPr id="19" name="TextBox 19"/>
          <p:cNvSpPr txBox="1"/>
          <p:nvPr/>
        </p:nvSpPr>
        <p:spPr>
          <a:xfrm>
            <a:off x="1594691" y="4535332"/>
            <a:ext cx="3677501" cy="1108518"/>
          </a:xfrm>
          <a:prstGeom prst="rect">
            <a:avLst/>
          </a:prstGeom>
        </p:spPr>
        <p:txBody>
          <a:bodyPr lIns="0" tIns="0" rIns="0" bIns="0" rtlCol="0" anchor="t">
            <a:spAutoFit/>
          </a:bodyPr>
          <a:lstStyle/>
          <a:p>
            <a:pPr>
              <a:lnSpc>
                <a:spcPts val="4559"/>
              </a:lnSpc>
              <a:spcBef>
                <a:spcPct val="0"/>
              </a:spcBef>
            </a:pPr>
            <a:r>
              <a:rPr lang="en-US" sz="3256">
                <a:solidFill>
                  <a:srgbClr val="FFFFFF"/>
                </a:solidFill>
                <a:latin typeface="Open Sans"/>
              </a:rPr>
              <a:t>Making a course calendar.</a:t>
            </a:r>
          </a:p>
        </p:txBody>
      </p:sp>
      <p:sp>
        <p:nvSpPr>
          <p:cNvPr id="20" name="TextBox 20"/>
          <p:cNvSpPr txBox="1"/>
          <p:nvPr/>
        </p:nvSpPr>
        <p:spPr>
          <a:xfrm>
            <a:off x="1594691" y="6152275"/>
            <a:ext cx="3604898" cy="1126871"/>
          </a:xfrm>
          <a:prstGeom prst="rect">
            <a:avLst/>
          </a:prstGeom>
        </p:spPr>
        <p:txBody>
          <a:bodyPr lIns="0" tIns="0" rIns="0" bIns="0" rtlCol="0" anchor="t">
            <a:spAutoFit/>
          </a:bodyPr>
          <a:lstStyle/>
          <a:p>
            <a:pPr>
              <a:lnSpc>
                <a:spcPts val="4563"/>
              </a:lnSpc>
              <a:spcBef>
                <a:spcPct val="0"/>
              </a:spcBef>
            </a:pPr>
            <a:r>
              <a:rPr lang="en-US" sz="3259">
                <a:solidFill>
                  <a:srgbClr val="FFFFFF"/>
                </a:solidFill>
                <a:latin typeface="Open Sans"/>
              </a:rPr>
              <a:t>Messaging and notifications.</a:t>
            </a:r>
          </a:p>
        </p:txBody>
      </p:sp>
      <p:sp>
        <p:nvSpPr>
          <p:cNvPr id="21" name="TextBox 21"/>
          <p:cNvSpPr txBox="1"/>
          <p:nvPr/>
        </p:nvSpPr>
        <p:spPr>
          <a:xfrm>
            <a:off x="1593364" y="7745050"/>
            <a:ext cx="3335684" cy="2269871"/>
          </a:xfrm>
          <a:prstGeom prst="rect">
            <a:avLst/>
          </a:prstGeom>
        </p:spPr>
        <p:txBody>
          <a:bodyPr lIns="0" tIns="0" rIns="0" bIns="0" rtlCol="0" anchor="t">
            <a:spAutoFit/>
          </a:bodyPr>
          <a:lstStyle/>
          <a:p>
            <a:pPr>
              <a:lnSpc>
                <a:spcPts val="4564"/>
              </a:lnSpc>
              <a:spcBef>
                <a:spcPct val="0"/>
              </a:spcBef>
            </a:pPr>
            <a:r>
              <a:rPr lang="en-US" sz="3260">
                <a:solidFill>
                  <a:srgbClr val="FFFFFF"/>
                </a:solidFill>
                <a:latin typeface="Open Sans"/>
              </a:rPr>
              <a:t>Certification and display student's  score and transcripts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845" b="845"/>
          <a:stretch>
            <a:fillRect/>
          </a:stretch>
        </p:blipFill>
        <p:spPr>
          <a:xfrm>
            <a:off x="11521305" y="3310269"/>
            <a:ext cx="6766695" cy="6976731"/>
          </a:xfrm>
          <a:prstGeom prst="rect">
            <a:avLst/>
          </a:prstGeom>
        </p:spPr>
      </p:pic>
      <p:sp>
        <p:nvSpPr>
          <p:cNvPr id="3" name="TextBox 3"/>
          <p:cNvSpPr txBox="1"/>
          <p:nvPr/>
        </p:nvSpPr>
        <p:spPr>
          <a:xfrm>
            <a:off x="1524000" y="-57222"/>
            <a:ext cx="15007352" cy="2503314"/>
          </a:xfrm>
          <a:prstGeom prst="rect">
            <a:avLst/>
          </a:prstGeom>
        </p:spPr>
        <p:txBody>
          <a:bodyPr wrap="square" lIns="0" tIns="0" rIns="0" bIns="0" rtlCol="0" anchor="t">
            <a:spAutoFit/>
          </a:bodyPr>
          <a:lstStyle/>
          <a:p>
            <a:pPr algn="ctr">
              <a:lnSpc>
                <a:spcPts val="8400"/>
              </a:lnSpc>
            </a:pPr>
            <a:r>
              <a:rPr lang="en-US" sz="5600" dirty="0">
                <a:solidFill>
                  <a:srgbClr val="5A3F2B"/>
                </a:solidFill>
                <a:latin typeface="Canva Sans Bold"/>
              </a:rPr>
              <a:t>Benefits Of Learning Management Systems</a:t>
            </a:r>
          </a:p>
          <a:p>
            <a:pPr algn="ctr">
              <a:lnSpc>
                <a:spcPts val="12880"/>
              </a:lnSpc>
            </a:pPr>
            <a:endParaRPr lang="en-US" sz="5600" dirty="0">
              <a:solidFill>
                <a:srgbClr val="5A3F2B"/>
              </a:solidFill>
              <a:latin typeface="Canva Sans Bold"/>
            </a:endParaRPr>
          </a:p>
        </p:txBody>
      </p:sp>
      <p:sp>
        <p:nvSpPr>
          <p:cNvPr id="4" name="TextBox 4"/>
          <p:cNvSpPr txBox="1"/>
          <p:nvPr/>
        </p:nvSpPr>
        <p:spPr>
          <a:xfrm>
            <a:off x="0" y="1456883"/>
            <a:ext cx="8571684" cy="688974"/>
          </a:xfrm>
          <a:prstGeom prst="rect">
            <a:avLst/>
          </a:prstGeom>
        </p:spPr>
        <p:txBody>
          <a:bodyPr lIns="0" tIns="0" rIns="0" bIns="0" rtlCol="0" anchor="t">
            <a:spAutoFit/>
          </a:bodyPr>
          <a:lstStyle/>
          <a:p>
            <a:pPr marL="863606" lvl="1" indent="-431803" algn="ctr">
              <a:lnSpc>
                <a:spcPts val="5600"/>
              </a:lnSpc>
              <a:buFont typeface="Arial"/>
              <a:buChar char="•"/>
            </a:pPr>
            <a:r>
              <a:rPr lang="en-US" sz="4000" dirty="0">
                <a:solidFill>
                  <a:srgbClr val="723A3D"/>
                </a:solidFill>
                <a:latin typeface="Canva Sans Bold"/>
              </a:rPr>
              <a:t>Stream lined training process.</a:t>
            </a:r>
          </a:p>
        </p:txBody>
      </p:sp>
      <p:sp>
        <p:nvSpPr>
          <p:cNvPr id="5" name="TextBox 5"/>
          <p:cNvSpPr txBox="1"/>
          <p:nvPr/>
        </p:nvSpPr>
        <p:spPr>
          <a:xfrm>
            <a:off x="0" y="2426335"/>
            <a:ext cx="13793477" cy="679450"/>
          </a:xfrm>
          <a:prstGeom prst="rect">
            <a:avLst/>
          </a:prstGeom>
        </p:spPr>
        <p:txBody>
          <a:bodyPr lIns="0" tIns="0" rIns="0" bIns="0" rtlCol="0" anchor="t">
            <a:spAutoFit/>
          </a:bodyPr>
          <a:lstStyle/>
          <a:p>
            <a:pPr marL="863599" lvl="1" indent="-431800" algn="ctr">
              <a:lnSpc>
                <a:spcPts val="5599"/>
              </a:lnSpc>
              <a:buFont typeface="Arial"/>
              <a:buChar char="•"/>
            </a:pPr>
            <a:r>
              <a:rPr lang="en-US" sz="3999">
                <a:solidFill>
                  <a:srgbClr val="723A3D"/>
                </a:solidFill>
                <a:latin typeface="Canva Sans Bold"/>
              </a:rPr>
              <a:t> Ability to deliver engaging and motivating learning.</a:t>
            </a:r>
          </a:p>
        </p:txBody>
      </p:sp>
      <p:sp>
        <p:nvSpPr>
          <p:cNvPr id="6" name="TextBox 6"/>
          <p:cNvSpPr txBox="1"/>
          <p:nvPr/>
        </p:nvSpPr>
        <p:spPr>
          <a:xfrm>
            <a:off x="0" y="3382010"/>
            <a:ext cx="6302981" cy="679450"/>
          </a:xfrm>
          <a:prstGeom prst="rect">
            <a:avLst/>
          </a:prstGeom>
        </p:spPr>
        <p:txBody>
          <a:bodyPr lIns="0" tIns="0" rIns="0" bIns="0" rtlCol="0" anchor="t">
            <a:spAutoFit/>
          </a:bodyPr>
          <a:lstStyle/>
          <a:p>
            <a:pPr marL="863599" lvl="1" indent="-431800" algn="ctr">
              <a:lnSpc>
                <a:spcPts val="5599"/>
              </a:lnSpc>
              <a:buFont typeface="Arial"/>
              <a:buChar char="•"/>
            </a:pPr>
            <a:r>
              <a:rPr lang="en-US" sz="3999">
                <a:solidFill>
                  <a:srgbClr val="723A3D"/>
                </a:solidFill>
                <a:latin typeface="Canva Sans Bold"/>
              </a:rPr>
              <a:t>Centralized learning.</a:t>
            </a:r>
          </a:p>
        </p:txBody>
      </p:sp>
      <p:sp>
        <p:nvSpPr>
          <p:cNvPr id="7" name="TextBox 7"/>
          <p:cNvSpPr txBox="1"/>
          <p:nvPr/>
        </p:nvSpPr>
        <p:spPr>
          <a:xfrm>
            <a:off x="0" y="4337685"/>
            <a:ext cx="7980848" cy="679450"/>
          </a:xfrm>
          <a:prstGeom prst="rect">
            <a:avLst/>
          </a:prstGeom>
        </p:spPr>
        <p:txBody>
          <a:bodyPr lIns="0" tIns="0" rIns="0" bIns="0" rtlCol="0" anchor="t">
            <a:spAutoFit/>
          </a:bodyPr>
          <a:lstStyle/>
          <a:p>
            <a:pPr marL="863599" lvl="1" indent="-431800" algn="ctr">
              <a:lnSpc>
                <a:spcPts val="5599"/>
              </a:lnSpc>
              <a:buFont typeface="Arial"/>
              <a:buChar char="•"/>
            </a:pPr>
            <a:r>
              <a:rPr lang="en-US" sz="3999">
                <a:solidFill>
                  <a:srgbClr val="723A3D"/>
                </a:solidFill>
                <a:latin typeface="Canva Sans Bold"/>
              </a:rPr>
              <a:t>Simplified learning process.</a:t>
            </a:r>
          </a:p>
        </p:txBody>
      </p:sp>
      <p:sp>
        <p:nvSpPr>
          <p:cNvPr id="8" name="TextBox 8"/>
          <p:cNvSpPr txBox="1"/>
          <p:nvPr/>
        </p:nvSpPr>
        <p:spPr>
          <a:xfrm>
            <a:off x="35688" y="5293360"/>
            <a:ext cx="8174086" cy="679450"/>
          </a:xfrm>
          <a:prstGeom prst="rect">
            <a:avLst/>
          </a:prstGeom>
        </p:spPr>
        <p:txBody>
          <a:bodyPr lIns="0" tIns="0" rIns="0" bIns="0" rtlCol="0" anchor="t">
            <a:spAutoFit/>
          </a:bodyPr>
          <a:lstStyle/>
          <a:p>
            <a:pPr marL="863599" lvl="1" indent="-431800" algn="ctr">
              <a:lnSpc>
                <a:spcPts val="5599"/>
              </a:lnSpc>
              <a:buFont typeface="Arial"/>
              <a:buChar char="•"/>
            </a:pPr>
            <a:r>
              <a:rPr lang="en-US" sz="3999">
                <a:solidFill>
                  <a:srgbClr val="723A3D"/>
                </a:solidFill>
                <a:latin typeface="Canva Sans Bold"/>
              </a:rPr>
              <a:t>Anytime, anywhere learning.</a:t>
            </a:r>
          </a:p>
        </p:txBody>
      </p:sp>
      <p:sp>
        <p:nvSpPr>
          <p:cNvPr id="9" name="TextBox 9"/>
          <p:cNvSpPr txBox="1"/>
          <p:nvPr/>
        </p:nvSpPr>
        <p:spPr>
          <a:xfrm>
            <a:off x="35688" y="6249035"/>
            <a:ext cx="6861051" cy="679450"/>
          </a:xfrm>
          <a:prstGeom prst="rect">
            <a:avLst/>
          </a:prstGeom>
        </p:spPr>
        <p:txBody>
          <a:bodyPr lIns="0" tIns="0" rIns="0" bIns="0" rtlCol="0" anchor="t">
            <a:spAutoFit/>
          </a:bodyPr>
          <a:lstStyle/>
          <a:p>
            <a:pPr marL="863599" lvl="1" indent="-431800" algn="ctr">
              <a:lnSpc>
                <a:spcPts val="5599"/>
              </a:lnSpc>
              <a:buFont typeface="Arial"/>
              <a:buChar char="•"/>
            </a:pPr>
            <a:r>
              <a:rPr lang="en-US" sz="3999">
                <a:solidFill>
                  <a:srgbClr val="723A3D"/>
                </a:solidFill>
                <a:latin typeface="Canva Sans Bold"/>
              </a:rPr>
              <a:t>Evaluation capabilities.</a:t>
            </a:r>
          </a:p>
        </p:txBody>
      </p:sp>
      <p:sp>
        <p:nvSpPr>
          <p:cNvPr id="10" name="TextBox 10"/>
          <p:cNvSpPr txBox="1"/>
          <p:nvPr/>
        </p:nvSpPr>
        <p:spPr>
          <a:xfrm>
            <a:off x="35688" y="7204710"/>
            <a:ext cx="4779097" cy="679450"/>
          </a:xfrm>
          <a:prstGeom prst="rect">
            <a:avLst/>
          </a:prstGeom>
        </p:spPr>
        <p:txBody>
          <a:bodyPr lIns="0" tIns="0" rIns="0" bIns="0" rtlCol="0" anchor="t">
            <a:spAutoFit/>
          </a:bodyPr>
          <a:lstStyle/>
          <a:p>
            <a:pPr marL="863599" lvl="1" indent="-431800" algn="ctr">
              <a:lnSpc>
                <a:spcPts val="5599"/>
              </a:lnSpc>
              <a:buFont typeface="Arial"/>
              <a:buChar char="•"/>
            </a:pPr>
            <a:r>
              <a:rPr lang="en-US" sz="3999">
                <a:solidFill>
                  <a:srgbClr val="723A3D"/>
                </a:solidFill>
                <a:latin typeface="Canva Sans Bold"/>
              </a:rPr>
              <a:t>Easy upgrades.</a:t>
            </a:r>
          </a:p>
        </p:txBody>
      </p:sp>
      <p:sp>
        <p:nvSpPr>
          <p:cNvPr id="11" name="TextBox 11"/>
          <p:cNvSpPr txBox="1"/>
          <p:nvPr/>
        </p:nvSpPr>
        <p:spPr>
          <a:xfrm>
            <a:off x="35688" y="8160385"/>
            <a:ext cx="7272623" cy="679450"/>
          </a:xfrm>
          <a:prstGeom prst="rect">
            <a:avLst/>
          </a:prstGeom>
        </p:spPr>
        <p:txBody>
          <a:bodyPr lIns="0" tIns="0" rIns="0" bIns="0" rtlCol="0" anchor="t">
            <a:spAutoFit/>
          </a:bodyPr>
          <a:lstStyle/>
          <a:p>
            <a:pPr marL="863599" lvl="1" indent="-431800" algn="ctr">
              <a:lnSpc>
                <a:spcPts val="5599"/>
              </a:lnSpc>
              <a:buFont typeface="Arial"/>
              <a:buChar char="•"/>
            </a:pPr>
            <a:r>
              <a:rPr lang="en-US" sz="3999">
                <a:solidFill>
                  <a:srgbClr val="723A3D"/>
                </a:solidFill>
                <a:latin typeface="Canva Sans Bold"/>
              </a:rPr>
              <a:t>Interactive environment.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sp>
        <p:nvSpPr>
          <p:cNvPr id="2" name="TextBox 2"/>
          <p:cNvSpPr txBox="1"/>
          <p:nvPr/>
        </p:nvSpPr>
        <p:spPr>
          <a:xfrm>
            <a:off x="3856137" y="0"/>
            <a:ext cx="10575727" cy="1028700"/>
          </a:xfrm>
          <a:prstGeom prst="rect">
            <a:avLst/>
          </a:prstGeom>
        </p:spPr>
        <p:txBody>
          <a:bodyPr lIns="0" tIns="0" rIns="0" bIns="0" rtlCol="0" anchor="t">
            <a:spAutoFit/>
          </a:bodyPr>
          <a:lstStyle/>
          <a:p>
            <a:pPr algn="ctr">
              <a:lnSpc>
                <a:spcPts val="8400"/>
              </a:lnSpc>
            </a:pPr>
            <a:r>
              <a:rPr lang="en-US" sz="6000">
                <a:solidFill>
                  <a:srgbClr val="723A3D"/>
                </a:solidFill>
                <a:latin typeface="Canva Sans Bold"/>
              </a:rPr>
              <a:t>What we have done till now..</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2289415"/>
            <a:ext cx="16764000" cy="79975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BD0CA"/>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00100"/>
            <a:ext cx="18288000" cy="84963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19" y="0"/>
            <a:ext cx="18234697" cy="10096500"/>
          </a:xfrm>
          <a:prstGeom prst="rect">
            <a:avLst/>
          </a:prstGeom>
        </p:spPr>
      </p:pic>
    </p:spTree>
    <p:extLst>
      <p:ext uri="{BB962C8B-B14F-4D97-AF65-F5344CB8AC3E}">
        <p14:creationId xmlns:p14="http://schemas.microsoft.com/office/powerpoint/2010/main" val="29023695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227</Words>
  <Application>Microsoft Office PowerPoint</Application>
  <PresentationFormat>Custom</PresentationFormat>
  <Paragraphs>36</Paragraphs>
  <Slides>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Open Sans Light Bold</vt:lpstr>
      <vt:lpstr>Open Sans</vt:lpstr>
      <vt:lpstr>Open Sans Bold</vt:lpstr>
      <vt:lpstr>Montserrat Extra-Bold</vt:lpstr>
      <vt:lpstr>Arial</vt:lpstr>
      <vt:lpstr>Canva Sans</vt:lpstr>
      <vt:lpstr>Open Sans Bold Italics</vt:lpstr>
      <vt:lpstr>Montserrat Semi-Bold Italics</vt:lpstr>
      <vt:lpstr>Calibri</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Cream and Brown Minimalist Let's Learn Presentation</dc:title>
  <cp:lastModifiedBy>ISHIKA</cp:lastModifiedBy>
  <cp:revision>3</cp:revision>
  <dcterms:created xsi:type="dcterms:W3CDTF">2006-08-16T00:00:00Z</dcterms:created>
  <dcterms:modified xsi:type="dcterms:W3CDTF">2023-05-25T17:59:24Z</dcterms:modified>
  <dc:identifier>DAFctd_2fto</dc:identifier>
</cp:coreProperties>
</file>

<file path=docProps/thumbnail.jpeg>
</file>